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9" r:id="rId6"/>
    <p:sldId id="260" r:id="rId7"/>
    <p:sldId id="277" r:id="rId8"/>
    <p:sldId id="271" r:id="rId9"/>
    <p:sldId id="262" r:id="rId10"/>
    <p:sldId id="275" r:id="rId11"/>
    <p:sldId id="261" r:id="rId12"/>
    <p:sldId id="263" r:id="rId13"/>
    <p:sldId id="278" r:id="rId14"/>
    <p:sldId id="264" r:id="rId15"/>
    <p:sldId id="267" r:id="rId16"/>
    <p:sldId id="273" r:id="rId17"/>
    <p:sldId id="270" r:id="rId18"/>
    <p:sldId id="280" r:id="rId19"/>
    <p:sldId id="281" r:id="rId20"/>
    <p:sldId id="279" r:id="rId21"/>
    <p:sldId id="282" r:id="rId22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3883" autoAdjust="0"/>
  </p:normalViewPr>
  <p:slideViewPr>
    <p:cSldViewPr snapToGrid="0" showGuides="1">
      <p:cViewPr varScale="1">
        <p:scale>
          <a:sx n="61" d="100"/>
          <a:sy n="61" d="100"/>
        </p:scale>
        <p:origin x="53" y="331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07.04.2023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D.1.2 TVOC CONCENTRATION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D.1.2 TVOC CONCENTRATION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0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D.1.2 TVOC CONCENTRATION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5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19910"/>
            <a:ext cx="8229600" cy="4932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3 </a:t>
            </a:r>
            <a:br>
              <a:rPr lang="it-IT" sz="1200" dirty="0"/>
            </a:br>
            <a:r>
              <a:rPr lang="ar" sz="1200" dirty="0"/>
              <a:t>معايير تقييم SBTOOL - مقياس البناء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062131"/>
            <a:ext cx="6516598" cy="2520280"/>
          </a:xfr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  <a:endParaRPr lang="it-IT" dirty="0"/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/>
              <a:t>أداة البناء المستدام – معيار البناء</a:t>
            </a:r>
            <a:endParaRPr lang="ar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837385"/>
            <a:ext cx="8730810" cy="4392540"/>
          </a:xfr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  <a:p>
            <a:pPr marL="0" indent="0" algn="r" rtl="1">
              <a:buNone/>
            </a:pPr>
            <a:endParaRPr lang="en-US" sz="600" b="1" u="sng" dirty="0">
              <a:latin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buNone/>
            </a:pPr>
            <a:endParaRPr lang="en-US" sz="1000" dirty="0"/>
          </a:p>
          <a:p>
            <a:pPr marL="0" indent="0" algn="r" rtl="1">
              <a:spcBef>
                <a:spcPts val="0"/>
              </a:spcBef>
              <a:buNone/>
            </a:pPr>
            <a:endParaRPr lang="en-US" sz="1000" dirty="0"/>
          </a:p>
          <a:p>
            <a:pPr marL="0" indent="0" algn="r" rtl="1">
              <a:spcBef>
                <a:spcPts val="0"/>
              </a:spcBef>
              <a:buNone/>
            </a:pPr>
            <a:r>
              <a:rPr lang="ar" sz="2400" dirty="0"/>
              <a:t>يجب قياس مستويات تركيز المركبات العضوية المتطايرة في جميع المساحات ذات الوظائف المميزة ( على سبيل المثال ، مساحات المكاتب ، غرفة الاجتماعات ، الكافيتريا) ، اتجاهات مختلفة (على سبيل المثال على جانب واجهة تواجه الشارع) ، والأرضيات (مثل الطابق الأول والأوسط والأخير). ثم يتم حساب قيمة المؤشر للمبنى كمتوسط مرجح للقياسات المقابلة</a:t>
            </a:r>
            <a:endParaRPr lang="en-GB" sz="2400" dirty="0"/>
          </a:p>
          <a:p>
            <a:pPr marL="0" indent="0" algn="r" rtl="1">
              <a:spcBef>
                <a:spcPts val="0"/>
              </a:spcBef>
              <a:buNone/>
            </a:pPr>
            <a:endParaRPr lang="en-GB" sz="1000" dirty="0"/>
          </a:p>
          <a:p>
            <a:pPr marL="0" indent="0" algn="r" rtl="1">
              <a:spcBef>
                <a:spcPts val="0"/>
              </a:spcBef>
              <a:buNone/>
            </a:pPr>
            <a:r>
              <a:rPr lang="ar" sz="2400" dirty="0"/>
              <a:t>لكل ملوث تم قياسه ، يجب التحقق من الزيادة الكمية لقيمة الهواء الداخلي فيما يتعلق بقيمة الهواء الخارجي. </a:t>
            </a:r>
          </a:p>
          <a:p>
            <a:pPr marL="0" indent="0" algn="r" rtl="1">
              <a:spcBef>
                <a:spcPts val="0"/>
              </a:spcBef>
              <a:buNone/>
            </a:pPr>
            <a:endParaRPr lang="en-GB" sz="2400" dirty="0"/>
          </a:p>
          <a:p>
            <a:pPr marL="0" indent="0" algn="r" rtl="1">
              <a:buNone/>
            </a:pPr>
            <a:endParaRPr lang="en-US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564473E-7C43-4E1E-9AC4-1AC09497E8D7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66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048512"/>
            <a:ext cx="8418576" cy="4754880"/>
          </a:xfrm>
        </p:spPr>
        <p:txBody>
          <a:bodyPr>
            <a:normAutofit fontScale="25000" lnSpcReduction="20000"/>
          </a:bodyPr>
          <a:lstStyle/>
          <a:p>
            <a:pPr marL="0" indent="0" algn="ctr" rtl="1">
              <a:buNone/>
            </a:pPr>
            <a:r>
              <a:rPr lang="ar" sz="9600" b="1" u="sng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 - مرحلة ما بعد الإكمال / أثناء الاستخدام</a:t>
            </a:r>
          </a:p>
          <a:p>
            <a:pPr marL="0" indent="0" algn="r" rtl="1">
              <a:buNone/>
            </a:pPr>
            <a:endParaRPr lang="en-US" sz="1400" b="1" u="sng" dirty="0">
              <a:latin typeface="Calibri" panose="020F0502020204030204" pitchFamily="34" charset="0"/>
            </a:endParaRPr>
          </a:p>
          <a:p>
            <a:pPr marL="0" indent="0" algn="just" rtl="1">
              <a:buNone/>
            </a:pPr>
            <a:r>
              <a:rPr lang="ar" sz="8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</a:t>
            </a:r>
            <a:r>
              <a:rPr lang="ar" sz="6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0" indent="0" algn="just" rtl="1">
              <a:buNone/>
            </a:pPr>
            <a:endParaRPr lang="en-US" sz="40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8800" dirty="0"/>
              <a:t>احسب </a:t>
            </a:r>
            <a:r>
              <a:rPr lang="ar" sz="8800" b="1" dirty="0"/>
              <a:t>تركيز المركبات العضوية المتطايرة </a:t>
            </a:r>
            <a:r>
              <a:rPr lang="ar" sz="8800" dirty="0"/>
              <a:t>في كل مساحة مميزة محددة ، [ ميكروغرام / م </a:t>
            </a:r>
            <a:r>
              <a:rPr lang="ar" sz="8800" baseline="30000" dirty="0"/>
              <a:t>3 </a:t>
            </a:r>
            <a:r>
              <a:rPr lang="ar" sz="8800" dirty="0"/>
              <a:t>]</a:t>
            </a:r>
            <a:endParaRPr lang="en-GB" sz="88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8800" dirty="0"/>
              <a:t>احسب </a:t>
            </a:r>
            <a:r>
              <a:rPr lang="ar" sz="8800" b="1" dirty="0"/>
              <a:t>مساحة ال</a:t>
            </a:r>
            <a:r>
              <a:rPr lang="ar-JO" sz="8800" b="1" dirty="0"/>
              <a:t>طوابق</a:t>
            </a:r>
            <a:r>
              <a:rPr lang="ar" sz="8800" b="1" dirty="0"/>
              <a:t> الداخلية </a:t>
            </a:r>
            <a:r>
              <a:rPr lang="ar" sz="8800" dirty="0"/>
              <a:t>لكل مساحة مميزة ، [م </a:t>
            </a:r>
            <a:r>
              <a:rPr lang="ar" sz="8800" baseline="30000" dirty="0"/>
              <a:t>2 </a:t>
            </a:r>
            <a:r>
              <a:rPr lang="ar" sz="8800" dirty="0"/>
              <a:t>]</a:t>
            </a:r>
            <a:endParaRPr lang="en-GB" sz="88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8800" dirty="0"/>
              <a:t>احسب إجمالي </a:t>
            </a:r>
            <a:r>
              <a:rPr lang="ar" sz="8800" b="1" dirty="0"/>
              <a:t>مساحة ال</a:t>
            </a:r>
            <a:r>
              <a:rPr lang="ar-JO" sz="8800" b="1" dirty="0"/>
              <a:t>طوابق</a:t>
            </a:r>
            <a:r>
              <a:rPr lang="ar" sz="8800" b="1" dirty="0"/>
              <a:t> الداخلية</a:t>
            </a:r>
            <a:r>
              <a:rPr lang="ar" sz="8800" b="1" dirty="0">
                <a:solidFill>
                  <a:srgbClr val="FF0000"/>
                </a:solidFill>
              </a:rPr>
              <a:t> </a:t>
            </a:r>
            <a:r>
              <a:rPr lang="ar" sz="8800" dirty="0"/>
              <a:t>من جميع المساحات المميزة المحددة ، [ م </a:t>
            </a:r>
            <a:r>
              <a:rPr lang="ar" sz="8800" baseline="30000" dirty="0"/>
              <a:t>2 </a:t>
            </a:r>
            <a:r>
              <a:rPr lang="ar" sz="8800" dirty="0"/>
              <a:t>]</a:t>
            </a:r>
            <a:endParaRPr lang="en-GB" sz="8800" dirty="0"/>
          </a:p>
          <a:p>
            <a:pPr marL="446088" lvl="0" indent="-446088" algn="r" rtl="1">
              <a:buFont typeface="+mj-lt"/>
              <a:buAutoNum type="arabicPeriod"/>
            </a:pPr>
            <a:r>
              <a:rPr lang="ar" sz="8800" dirty="0"/>
              <a:t>اجمع </a:t>
            </a:r>
            <a:r>
              <a:rPr lang="ar-JO" sz="8800" dirty="0"/>
              <a:t>ال</a:t>
            </a:r>
            <a:r>
              <a:rPr lang="ar" sz="8800" dirty="0"/>
              <a:t>منتجات من </a:t>
            </a:r>
            <a:r>
              <a:rPr lang="ar" sz="8800" b="1" dirty="0"/>
              <a:t>تركيزات TVOC المقاسة</a:t>
            </a:r>
            <a:r>
              <a:rPr lang="ar" sz="8800" dirty="0"/>
              <a:t> في كل مساحة مميزة مضروبة في </a:t>
            </a:r>
            <a:r>
              <a:rPr lang="ar" sz="8800" b="1" dirty="0"/>
              <a:t>مساحة ال</a:t>
            </a:r>
            <a:r>
              <a:rPr lang="ar-JO" sz="8800" b="1" dirty="0"/>
              <a:t>طوابق</a:t>
            </a:r>
            <a:endParaRPr lang="en-GB" sz="8800" b="1" dirty="0">
              <a:solidFill>
                <a:srgbClr val="FF0000"/>
              </a:solidFill>
            </a:endParaRPr>
          </a:p>
          <a:p>
            <a:pPr marL="446088" indent="-446088" algn="r" rtl="1">
              <a:buFont typeface="+mj-lt"/>
              <a:buAutoNum type="arabicPeriod"/>
            </a:pPr>
            <a:r>
              <a:rPr lang="ar" sz="8800" dirty="0"/>
              <a:t>احسب القيمة الموزونة لتركيز TVOC للمبنى كنسبة لمجموع منتجات </a:t>
            </a:r>
            <a:r>
              <a:rPr lang="ar" sz="8800" b="1" dirty="0"/>
              <a:t>تركيز TVOC</a:t>
            </a:r>
            <a:r>
              <a:rPr lang="ar" sz="8800" dirty="0"/>
              <a:t> </a:t>
            </a:r>
            <a:r>
              <a:rPr lang="ar" sz="8800" dirty="0">
                <a:solidFill>
                  <a:srgbClr val="1A965E"/>
                </a:solidFill>
              </a:rPr>
              <a:t>(الخطوة 4) </a:t>
            </a:r>
            <a:r>
              <a:rPr lang="ar" sz="8800" dirty="0"/>
              <a:t>إلى إجمالي </a:t>
            </a:r>
            <a:r>
              <a:rPr lang="ar" sz="8800" b="1" dirty="0"/>
              <a:t>مساحة ال</a:t>
            </a:r>
            <a:r>
              <a:rPr lang="ar-JO" sz="8800" b="1" dirty="0"/>
              <a:t>طوابق</a:t>
            </a:r>
            <a:r>
              <a:rPr lang="ar" sz="8800" b="1" dirty="0"/>
              <a:t> الداخلية </a:t>
            </a:r>
            <a:r>
              <a:rPr lang="ar" sz="8800" dirty="0"/>
              <a:t>للمسافات المميزة المحددة </a:t>
            </a:r>
            <a:r>
              <a:rPr lang="ar" sz="9600" dirty="0">
                <a:solidFill>
                  <a:srgbClr val="1A965E"/>
                </a:solidFill>
              </a:rPr>
              <a:t>( الخطوة 3) </a:t>
            </a:r>
            <a:r>
              <a:rPr lang="ar" sz="9600" dirty="0"/>
              <a:t>، [ </a:t>
            </a:r>
            <a:r>
              <a:rPr lang="ar" sz="8800" dirty="0"/>
              <a:t>ميكروغرام / م </a:t>
            </a:r>
            <a:r>
              <a:rPr lang="ar" sz="8800" baseline="30000" dirty="0"/>
              <a:t>3 </a:t>
            </a:r>
            <a:r>
              <a:rPr lang="ar" sz="9600" dirty="0"/>
              <a:t>] .</a:t>
            </a:r>
          </a:p>
          <a:p>
            <a:pPr marL="0" indent="0" algn="ctr" rtl="1">
              <a:buNone/>
            </a:pPr>
            <a:r>
              <a:rPr lang="a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.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609" y="4589463"/>
            <a:ext cx="228019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7B8157B-B021-41AF-AC24-D32E843DDB98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79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6118" y="778843"/>
            <a:ext cx="8942857" cy="4752569"/>
          </a:xfr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cs typeface="Calibri" panose="020F0502020204030204" pitchFamily="34" charset="0"/>
              </a:rPr>
              <a:t>المراجع والمعايير</a:t>
            </a:r>
          </a:p>
          <a:p>
            <a:pPr marL="357188" indent="-357188" algn="r" rtl="1">
              <a:spcBef>
                <a:spcPts val="300"/>
              </a:spcBef>
              <a:buNone/>
            </a:pPr>
            <a:endParaRPr lang="en-GB" sz="500" b="1" dirty="0">
              <a:solidFill>
                <a:prstClr val="black"/>
              </a:solidFill>
            </a:endParaRPr>
          </a:p>
          <a:p>
            <a:pPr marL="357188" indent="-357188" algn="r" rtl="1">
              <a:spcBef>
                <a:spcPts val="30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المستوى (المستويات ) </a:t>
            </a:r>
            <a:r>
              <a:rPr lang="ar" sz="1800" dirty="0">
                <a:solidFill>
                  <a:prstClr val="black"/>
                </a:solidFill>
              </a:rPr>
              <a:t>(الإطار الأوروبي للمباني المستدامة) المؤشر 4.1: جودة الهواء الداخلي. وثيقة وضعتها المفوضية الأوروبية - مركز الأبحاث المشترك ، يناير 2021 .</a:t>
            </a:r>
            <a:endParaRPr lang="en-GB" sz="1800" dirty="0">
              <a:solidFill>
                <a:prstClr val="black"/>
              </a:solidFill>
            </a:endParaRPr>
          </a:p>
          <a:p>
            <a:pPr marL="357188" indent="-357188" algn="r" rtl="1">
              <a:spcBef>
                <a:spcPts val="30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EN 16516 </a:t>
            </a:r>
            <a:r>
              <a:rPr lang="ar" sz="1800" dirty="0">
                <a:solidFill>
                  <a:prstClr val="black"/>
                </a:solidFill>
              </a:rPr>
              <a:t>: منتجات البناء: تقييم إطلاق المواد الخطرة - تحديد الانبعاثات في الهواء الداخلي.</a:t>
            </a:r>
          </a:p>
          <a:p>
            <a:pPr marL="357188" indent="-357188" algn="r" rtl="1">
              <a:spcBef>
                <a:spcPts val="30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ISO 16000-6: 2021 </a:t>
            </a:r>
            <a:r>
              <a:rPr lang="ar" sz="1800" dirty="0">
                <a:solidFill>
                  <a:prstClr val="black"/>
                </a:solidFill>
              </a:rPr>
              <a:t>- الهواء الداخلي - الجزء 6: تحديد المركبات العضوية (VVOC ، VOC ، SVOC) في هواء غرفة الاختبار </a:t>
            </a:r>
            <a:r>
              <a:rPr lang="ar" sz="1800" dirty="0" err="1">
                <a:solidFill>
                  <a:prstClr val="black"/>
                </a:solidFill>
              </a:rPr>
              <a:t>والداخل </a:t>
            </a:r>
            <a:r>
              <a:rPr lang="ar" sz="1800" dirty="0">
                <a:solidFill>
                  <a:prstClr val="black"/>
                </a:solidFill>
              </a:rPr>
              <a:t>عن طريق أخذ عينات نشطة على أنابيب المواد الماصة ، والامتصاص الحراري وكروماتوجرافيا الغاز باستخدام MS أو MS FID</a:t>
            </a:r>
            <a:endParaRPr lang="en-GB" sz="1800" dirty="0">
              <a:solidFill>
                <a:prstClr val="black"/>
              </a:solidFill>
            </a:endParaRPr>
          </a:p>
          <a:p>
            <a:pPr marL="357188" lvl="0" indent="-357188" algn="r" rtl="1">
              <a:spcBef>
                <a:spcPts val="300"/>
              </a:spcBef>
              <a:buNone/>
            </a:pPr>
            <a:r>
              <a:rPr lang="ar" sz="1800" b="1" dirty="0"/>
              <a:t>CEN 15251 </a:t>
            </a:r>
            <a:r>
              <a:rPr lang="ar" sz="1800" dirty="0"/>
              <a:t>(معلمات المدخلات البيئية الداخلية لتصميم وتقييم أداء الطاقة للمباني التي تتناول جودة الهواء الداخلي والبيئة الحرارية والإضاءة والصوتيات)</a:t>
            </a:r>
          </a:p>
          <a:p>
            <a:pPr marL="357188" indent="-357188" algn="r" rtl="1">
              <a:spcBef>
                <a:spcPts val="30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EN 16798-1: 2017 </a:t>
            </a:r>
            <a:r>
              <a:rPr lang="ar" sz="1800" dirty="0">
                <a:solidFill>
                  <a:prstClr val="black"/>
                </a:solidFill>
              </a:rPr>
              <a:t>- أداء الطاقة في المباني - الجزء 1: معلمات المدخلات البيئية الداخلية لتصميم وتقييم أداء الطاقة للمباني التي تتناول جودة الهواء الداخلي والبيئة الحرارية والإضاءة والصوتيات - الوحدة النمطية M1-6 (مراجعة EN </a:t>
            </a:r>
            <a:r>
              <a:rPr lang="ar" sz="1800" i="1" dirty="0">
                <a:solidFill>
                  <a:prstClr val="black"/>
                </a:solidFill>
              </a:rPr>
              <a:t>15251 </a:t>
            </a:r>
            <a:r>
              <a:rPr lang="ar" sz="1800" dirty="0">
                <a:solidFill>
                  <a:prstClr val="black"/>
                </a:solidFill>
              </a:rPr>
              <a:t>) . بروكسل: اللجنة الأوروبية للتوحيد القياسي .</a:t>
            </a:r>
          </a:p>
          <a:p>
            <a:pPr marL="357188" lvl="0" indent="-357188" algn="r" rtl="1">
              <a:spcBef>
                <a:spcPts val="300"/>
              </a:spcBef>
              <a:buNone/>
            </a:pPr>
            <a:r>
              <a:rPr lang="ar" sz="1800" b="1" dirty="0">
                <a:solidFill>
                  <a:prstClr val="black"/>
                </a:solidFill>
              </a:rPr>
              <a:t>ج . </a:t>
            </a:r>
            <a:r>
              <a:rPr lang="ar" sz="1800" b="1" dirty="0" err="1">
                <a:solidFill>
                  <a:prstClr val="black"/>
                </a:solidFill>
              </a:rPr>
              <a:t>Laffarfue </a:t>
            </a:r>
            <a:r>
              <a:rPr lang="ar" sz="1800" b="1" dirty="0">
                <a:solidFill>
                  <a:prstClr val="black"/>
                </a:solidFill>
              </a:rPr>
              <a:t>، C. </a:t>
            </a:r>
            <a:r>
              <a:rPr lang="ar" sz="1800" b="1" dirty="0" err="1">
                <a:solidFill>
                  <a:prstClr val="black"/>
                </a:solidFill>
              </a:rPr>
              <a:t>Reinhard </a:t>
            </a:r>
            <a:r>
              <a:rPr lang="ar" sz="1800" b="1" dirty="0">
                <a:solidFill>
                  <a:prstClr val="black"/>
                </a:solidFill>
              </a:rPr>
              <a:t>، S. Mason </a:t>
            </a:r>
            <a:r>
              <a:rPr lang="ar" sz="1800" dirty="0">
                <a:solidFill>
                  <a:prstClr val="black"/>
                </a:solidFill>
              </a:rPr>
              <a:t>، تنسيق اختبار انبعاثات المركبات العضوية المتطايرة في أوروبا - المعيار الجديد CEN / TS 16516 ، الجمعية الدولية لجودة الهواء الداخلي والمناخ</a:t>
            </a:r>
            <a:endParaRPr lang="en-US" sz="1800" dirty="0">
              <a:solidFill>
                <a:prstClr val="black"/>
              </a:solidFill>
            </a:endParaRPr>
          </a:p>
          <a:p>
            <a:pPr marL="0" indent="0" algn="r" rtl="1">
              <a:buNone/>
            </a:pPr>
            <a:endParaRPr lang="en-GB" sz="1800" dirty="0">
              <a:solidFill>
                <a:prstClr val="black"/>
              </a:solidFill>
            </a:endParaRPr>
          </a:p>
          <a:p>
            <a:pPr marL="0" indent="0" algn="r" rtl="1">
              <a:spcBef>
                <a:spcPts val="0"/>
              </a:spcBef>
              <a:buNone/>
            </a:pPr>
            <a:r>
              <a:rPr lang="ar" sz="1800" dirty="0">
                <a:solidFill>
                  <a:prstClr val="black"/>
                </a:solidFill>
              </a:rPr>
              <a:t>.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EEBFAFA-1D6A-4085-AD0A-4DAAFD7F18B2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90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409297"/>
            <a:ext cx="6946790" cy="876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buNone/>
            </a:pPr>
            <a:r>
              <a:rPr lang="ar" sz="1800" b="1" dirty="0"/>
              <a:t>معيار ASHRAE 189.1 </a:t>
            </a:r>
            <a:r>
              <a:rPr lang="ar" sz="1800" dirty="0"/>
              <a:t>- تصميم المباني الخضراء عالية الأداء . </a:t>
            </a:r>
            <a:r>
              <a:rPr lang="ar" sz="1200" dirty="0"/>
              <a:t>https : // www.ashrae.org/technical-resources/standards-and-guidelines/read-only-versions-of-ashrae-standards</a:t>
            </a:r>
            <a:r>
              <a:rPr lang="ar" sz="1800" dirty="0"/>
              <a:t>   </a:t>
            </a:r>
            <a:endParaRPr lang="en-US" sz="1800" dirty="0"/>
          </a:p>
          <a:p>
            <a:pPr marL="346075" indent="-346075" algn="r" rtl="1">
              <a:spcBef>
                <a:spcPts val="600"/>
              </a:spcBef>
              <a:buNone/>
            </a:pPr>
            <a:endParaRPr lang="en-US" sz="22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249" y="709613"/>
            <a:ext cx="141803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797625" y="751891"/>
            <a:ext cx="3038647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u="sng" dirty="0">
                <a:cs typeface="Calibri" panose="020F0502020204030204" pitchFamily="34" charset="0"/>
              </a:rPr>
              <a:t>المراجع والمعايير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52" y="2073334"/>
            <a:ext cx="2826032" cy="38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4E45256-759A-444A-ABE2-A810CA7BC73E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1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9CF25D-8AB0-4C8E-BE14-723C39322EEA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73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511" y="1145489"/>
            <a:ext cx="8488527" cy="1459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80000"/>
              </a:lnSpc>
              <a:buNone/>
            </a:pPr>
            <a:r>
              <a:rPr lang="ar" sz="2400" dirty="0">
                <a:cs typeface="Calibri" panose="020F0502020204030204" pitchFamily="34" charset="0"/>
              </a:rPr>
              <a:t>في مبنى قائم بمساحة أرضية داخلية تبلغ 500 م </a:t>
            </a:r>
            <a:r>
              <a:rPr lang="ar" sz="2400" baseline="30000" dirty="0">
                <a:cs typeface="Calibri" panose="020F0502020204030204" pitchFamily="34" charset="0"/>
              </a:rPr>
              <a:t>2 </a:t>
            </a:r>
            <a:r>
              <a:rPr lang="ar" sz="2400" dirty="0">
                <a:cs typeface="Calibri" panose="020F0502020204030204" pitchFamily="34" charset="0"/>
              </a:rPr>
              <a:t>، تم إجراء قياسات تركيزات المركبات العضوية المتطايرة في ستة مساحات رئيسية (S1-6).</a:t>
            </a:r>
          </a:p>
          <a:p>
            <a:pPr marL="0" indent="0" algn="ctr" rtl="1">
              <a:lnSpc>
                <a:spcPct val="80000"/>
              </a:lnSpc>
              <a:buNone/>
            </a:pPr>
            <a:endParaRPr lang="en-US" sz="1200" dirty="0">
              <a:cs typeface="Calibri" panose="020F0502020204030204" pitchFamily="34" charset="0"/>
            </a:endParaRPr>
          </a:p>
          <a:p>
            <a:pPr marL="0" indent="0" algn="ctr" rtl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ar" sz="24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400" i="1" dirty="0"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4959" y="4260727"/>
            <a:ext cx="8514080" cy="1145373"/>
            <a:chOff x="340512" y="3584452"/>
            <a:chExt cx="8514080" cy="114537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</a:t>
              </a:r>
              <a:r>
                <a:rPr lang="ar" sz="2200" b="1" dirty="0"/>
                <a:t>احسب تركيز المركبات العضوية المتطايرة في الهواء الداخلي</a:t>
              </a:r>
              <a:endParaRPr lang="en-GB" sz="2200" b="1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013488"/>
              </p:ext>
            </p:extLst>
          </p:nvPr>
        </p:nvGraphicFramePr>
        <p:xfrm>
          <a:off x="713984" y="2743427"/>
          <a:ext cx="7378239" cy="13817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746165">
                  <a:extLst>
                    <a:ext uri="{9D8B030D-6E8A-4147-A177-3AD203B41FA5}">
                      <a16:colId xmlns:a16="http://schemas.microsoft.com/office/drawing/2014/main" val="296804336"/>
                    </a:ext>
                  </a:extLst>
                </a:gridCol>
                <a:gridCol w="938679">
                  <a:extLst>
                    <a:ext uri="{9D8B030D-6E8A-4147-A177-3AD203B41FA5}">
                      <a16:colId xmlns:a16="http://schemas.microsoft.com/office/drawing/2014/main" val="3296112582"/>
                    </a:ext>
                  </a:extLst>
                </a:gridCol>
                <a:gridCol w="938679">
                  <a:extLst>
                    <a:ext uri="{9D8B030D-6E8A-4147-A177-3AD203B41FA5}">
                      <a16:colId xmlns:a16="http://schemas.microsoft.com/office/drawing/2014/main" val="3638655067"/>
                    </a:ext>
                  </a:extLst>
                </a:gridCol>
                <a:gridCol w="938679">
                  <a:extLst>
                    <a:ext uri="{9D8B030D-6E8A-4147-A177-3AD203B41FA5}">
                      <a16:colId xmlns:a16="http://schemas.microsoft.com/office/drawing/2014/main" val="3799449600"/>
                    </a:ext>
                  </a:extLst>
                </a:gridCol>
                <a:gridCol w="938679">
                  <a:extLst>
                    <a:ext uri="{9D8B030D-6E8A-4147-A177-3AD203B41FA5}">
                      <a16:colId xmlns:a16="http://schemas.microsoft.com/office/drawing/2014/main" val="771533292"/>
                    </a:ext>
                  </a:extLst>
                </a:gridCol>
                <a:gridCol w="938679">
                  <a:extLst>
                    <a:ext uri="{9D8B030D-6E8A-4147-A177-3AD203B41FA5}">
                      <a16:colId xmlns:a16="http://schemas.microsoft.com/office/drawing/2014/main" val="3556035076"/>
                    </a:ext>
                  </a:extLst>
                </a:gridCol>
                <a:gridCol w="938679">
                  <a:extLst>
                    <a:ext uri="{9D8B030D-6E8A-4147-A177-3AD203B41FA5}">
                      <a16:colId xmlns:a16="http://schemas.microsoft.com/office/drawing/2014/main" val="27386454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S1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S2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S3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4 س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S5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S6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7922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مساحة الطابق (م </a:t>
                      </a:r>
                      <a:r>
                        <a:rPr lang="ar" baseline="30000" dirty="0"/>
                        <a:t>2 </a:t>
                      </a:r>
                      <a:r>
                        <a:rPr lang="ar" dirty="0"/>
                        <a:t>)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55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60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70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45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60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55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09612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dirty="0"/>
                        <a:t>TVOC </a:t>
                      </a:r>
                      <a:r>
                        <a:rPr lang="ar" i="0" dirty="0"/>
                        <a:t>( </a:t>
                      </a:r>
                      <a:r>
                        <a:rPr lang="ar" sz="1800" i="0" dirty="0" err="1">
                          <a:solidFill>
                            <a:prstClr val="black"/>
                          </a:solidFill>
                        </a:rPr>
                        <a:t>ميكروغرام </a:t>
                      </a:r>
                      <a:r>
                        <a:rPr lang="ar" sz="1800" i="0" dirty="0">
                          <a:solidFill>
                            <a:prstClr val="black"/>
                          </a:solidFill>
                        </a:rPr>
                        <a:t>/ م </a:t>
                      </a:r>
                      <a:r>
                        <a:rPr lang="ar" sz="1800" i="0" baseline="30000" dirty="0">
                          <a:solidFill>
                            <a:prstClr val="black"/>
                          </a:solidFill>
                        </a:rPr>
                        <a:t>3 </a:t>
                      </a:r>
                      <a:r>
                        <a:rPr lang="ar" sz="1800" i="1" baseline="0" dirty="0">
                          <a:solidFill>
                            <a:prstClr val="black"/>
                          </a:solidFill>
                        </a:rPr>
                        <a:t>)</a:t>
                      </a:r>
                      <a:endParaRPr lang="el-GR" sz="1800" i="1" baseline="0" dirty="0">
                        <a:solidFill>
                          <a:prstClr val="black"/>
                        </a:solidFill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58.36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72.00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dirty="0"/>
                        <a:t>93.40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dirty="0"/>
                        <a:t>52.13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dirty="0"/>
                        <a:t>67.14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dirty="0"/>
                        <a:t>89.11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78622688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901841" y="2046978"/>
            <a:ext cx="214440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الخطوات</a:t>
            </a:r>
            <a:r>
              <a:rPr lang="ar-JO" sz="2400" b="1" i="1" dirty="0">
                <a:cs typeface="Calibri" panose="020F0502020204030204" pitchFamily="34" charset="0"/>
              </a:rPr>
              <a:t> 1- 2</a:t>
            </a:r>
            <a:endParaRPr lang="el-GR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6709FF-F960-4952-B643-87CC91E78458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91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r>
              <a:rPr lang="ar" sz="2800" dirty="0">
                <a:cs typeface="Calibri" panose="020F0502020204030204" pitchFamily="34" charset="0"/>
              </a:rPr>
              <a:t> 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293384" y="4098079"/>
            <a:ext cx="2181764" cy="1490310"/>
            <a:chOff x="6493433" y="4210022"/>
            <a:chExt cx="2643338" cy="174734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433" y="4210022"/>
              <a:ext cx="2643338" cy="174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𝟕𝟑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800" b="1" i="0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μ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l-GR" sz="2800" b="1" u="sng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l-GR" sz="2800" b="1" u="sng" baseline="30000" dirty="0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</a:rPr>
                          <m:t>3</m:t>
                        </m:r>
                      </m:oMath>
                    </m:oMathPara>
                  </a14:m>
                  <a:endParaRPr lang="en-GB" sz="28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9607" y="4783612"/>
                  <a:ext cx="2617164" cy="6001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 xmlns:a="http://schemas.openxmlformats.org/drawingml/2006/main">
                    <a:rPr lang="a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Rectangle 9"/>
          <p:cNvSpPr/>
          <p:nvPr/>
        </p:nvSpPr>
        <p:spPr>
          <a:xfrm>
            <a:off x="7716033" y="3471670"/>
            <a:ext cx="135554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" sz="2400" b="1" i="1" dirty="0">
                <a:cs typeface="Calibri" panose="020F0502020204030204" pitchFamily="34" charset="0"/>
              </a:rPr>
              <a:t>الخطوة </a:t>
            </a:r>
            <a:r>
              <a:rPr lang="ar-JO" sz="2400" b="1" i="1" dirty="0">
                <a:cs typeface="Calibri" panose="020F0502020204030204" pitchFamily="34" charset="0"/>
              </a:rPr>
              <a:t>5</a:t>
            </a:r>
            <a:endParaRPr lang="el-GR" sz="2400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-189757" y="1729690"/>
            <a:ext cx="7692849" cy="65509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buNone/>
            </a:pPr>
            <a:r>
              <a:rPr lang="ar" sz="2200" dirty="0"/>
              <a:t>اجمع نواتج تركيزات </a:t>
            </a:r>
            <a:r>
              <a:rPr lang="ar" sz="2200" b="1" dirty="0"/>
              <a:t>TVOC المقاسة </a:t>
            </a:r>
            <a:r>
              <a:rPr lang="ar" sz="2200" dirty="0"/>
              <a:t>في كل مساحة مميزة </a:t>
            </a:r>
            <a:r>
              <a:rPr lang="ar" sz="2200" b="1" dirty="0"/>
              <a:t>مضروبة في مساحة ال</a:t>
            </a:r>
            <a:r>
              <a:rPr lang="ar-JO" sz="2200" b="1" dirty="0"/>
              <a:t>طوابق</a:t>
            </a:r>
            <a:r>
              <a:rPr lang="ar" sz="2200" b="1" dirty="0"/>
              <a:t> المقابلة</a:t>
            </a:r>
            <a:endParaRPr lang="ar-JO" sz="2200" b="1" dirty="0"/>
          </a:p>
          <a:p>
            <a:pPr marL="0" indent="0" algn="r" rtl="1" fontAlgn="ctr">
              <a:buNone/>
            </a:pPr>
            <a:r>
              <a:rPr lang="ar" sz="2200" dirty="0"/>
              <a:t>((55 * 58.36) + (60 * 72.00) + (70 * 93.40) + (45 * 52.13) + (60 *</a:t>
            </a:r>
            <a:endParaRPr lang="ar-JO" sz="2200" dirty="0"/>
          </a:p>
          <a:p>
            <a:pPr marL="0" indent="0" algn="r" rtl="1" fontAlgn="ctr">
              <a:buNone/>
            </a:pPr>
            <a:r>
              <a:rPr lang="ar" sz="2200" dirty="0"/>
              <a:t> 67.14) + (55 * 89.11)) = </a:t>
            </a:r>
            <a:r>
              <a:rPr lang="ar" sz="2200" b="1" u="sng" dirty="0"/>
              <a:t>25343.1</a:t>
            </a:r>
            <a:r>
              <a:rPr lang="ar" sz="2200" b="1" dirty="0"/>
              <a:t> </a:t>
            </a:r>
            <a:r>
              <a:rPr lang="ar" sz="2400" b="1" dirty="0"/>
              <a:t>( </a:t>
            </a:r>
            <a:r>
              <a:rPr lang="ar" sz="2400" b="1" dirty="0">
                <a:solidFill>
                  <a:prstClr val="black"/>
                </a:solidFill>
              </a:rPr>
              <a:t>ميكروغرام / م </a:t>
            </a:r>
            <a:r>
              <a:rPr lang="ar" sz="2400" b="1" baseline="30000" dirty="0">
                <a:solidFill>
                  <a:prstClr val="black"/>
                </a:solidFill>
              </a:rPr>
              <a:t>3 </a:t>
            </a:r>
            <a:r>
              <a:rPr lang="ar" sz="2400" b="1" dirty="0">
                <a:solidFill>
                  <a:prstClr val="black"/>
                </a:solidFill>
              </a:rPr>
              <a:t>) </a:t>
            </a:r>
            <a:r>
              <a:rPr lang="ar" sz="2200" b="1" dirty="0">
                <a:cs typeface="Calibri" panose="020F0502020204030204" pitchFamily="34" charset="0"/>
              </a:rPr>
              <a:t>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endParaRPr lang="en-GB" sz="2200" b="1" dirty="0"/>
          </a:p>
          <a:p>
            <a:pPr marL="0" indent="0" algn="r" rtl="1" fontAlgn="ctr">
              <a:buNone/>
            </a:pPr>
            <a:endParaRPr lang="en-GB" dirty="0"/>
          </a:p>
          <a:p>
            <a:pPr marL="0" indent="0" algn="r" rtl="1">
              <a:buNone/>
            </a:pPr>
            <a:endParaRPr lang="en-US" sz="2200" b="1" u="sng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9335" y="3725753"/>
            <a:ext cx="62694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ar" sz="2200" b="1" dirty="0"/>
              <a:t>احسب متوسط تركيز المركبات العضوية المتطايرة </a:t>
            </a:r>
            <a:r>
              <a:rPr lang="ar" sz="2200" dirty="0"/>
              <a:t>في الهواء الداخلي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98542" y="5331324"/>
            <a:ext cx="3935848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1">
              <a:lnSpc>
                <a:spcPts val="2500"/>
              </a:lnSpc>
            </a:pP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345 ( </a:t>
            </a:r>
            <a:r>
              <a:rPr lang="ar" sz="2800" b="1" dirty="0">
                <a:solidFill>
                  <a:schemeClr val="tx1"/>
                </a:solidFill>
                <a:cs typeface="Calibri" panose="020F0502020204030204" pitchFamily="34" charset="0"/>
              </a:rPr>
              <a:t>م </a:t>
            </a:r>
            <a:r>
              <a:rPr lang="ar" sz="2800" b="1" baseline="30000" dirty="0">
                <a:solidFill>
                  <a:schemeClr val="tx1"/>
                </a:solidFill>
                <a:cs typeface="Calibri" panose="020F0502020204030204" pitchFamily="34" charset="0"/>
              </a:rPr>
              <a:t>2 </a:t>
            </a: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27969" y="4340256"/>
            <a:ext cx="3841647" cy="68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1">
              <a:lnSpc>
                <a:spcPts val="2500"/>
              </a:lnSpc>
            </a:pPr>
            <a:r>
              <a:rPr lang="ar" sz="2800" b="1" u="sng" dirty="0">
                <a:solidFill>
                  <a:schemeClr val="tx1"/>
                </a:solidFill>
              </a:rPr>
              <a:t>25343.1 </a:t>
            </a: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ar" sz="2800" b="1" dirty="0">
                <a:solidFill>
                  <a:schemeClr val="tx1"/>
                </a:solidFill>
              </a:rPr>
              <a:t>( </a:t>
            </a:r>
            <a:r>
              <a:rPr lang="ar" sz="2800" b="1" dirty="0" err="1">
                <a:solidFill>
                  <a:schemeClr val="tx1"/>
                </a:solidFill>
              </a:rPr>
              <a:t>ميكروغرام </a:t>
            </a:r>
            <a:r>
              <a:rPr lang="ar" sz="2800" b="1" dirty="0">
                <a:solidFill>
                  <a:schemeClr val="tx1"/>
                </a:solidFill>
              </a:rPr>
              <a:t>/ م </a:t>
            </a:r>
            <a:r>
              <a:rPr lang="ar" sz="2800" b="1" baseline="30000" dirty="0">
                <a:solidFill>
                  <a:schemeClr val="tx1"/>
                </a:solidFill>
              </a:rPr>
              <a:t>3 </a:t>
            </a:r>
            <a:r>
              <a:rPr lang="ar" sz="2800" b="1" dirty="0">
                <a:solidFill>
                  <a:schemeClr val="tx1"/>
                </a:solidFill>
              </a:rPr>
              <a:t>) </a:t>
            </a:r>
            <a:r>
              <a:rPr lang="ar" sz="2800" b="1" dirty="0">
                <a:solidFill>
                  <a:schemeClr val="tx1"/>
                </a:solidFill>
                <a:cs typeface="Calibri" panose="020F0502020204030204" pitchFamily="34" charset="0"/>
              </a:rPr>
              <a:t>م </a:t>
            </a:r>
            <a:r>
              <a:rPr lang="ar" sz="2800" b="1" baseline="30000" dirty="0">
                <a:solidFill>
                  <a:schemeClr val="tx1"/>
                </a:solidFill>
                <a:cs typeface="Calibri" panose="020F0502020204030204" pitchFamily="34" charset="0"/>
              </a:rPr>
              <a:t>2 </a:t>
            </a:r>
            <a:r>
              <a:rPr lang="a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3157" y="4550914"/>
            <a:ext cx="79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497150" y="4487791"/>
            <a:ext cx="60211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5166047" y="4336827"/>
            <a:ext cx="530906" cy="1611224"/>
          </a:xfrm>
          <a:prstGeom prst="rightBrace">
            <a:avLst>
              <a:gd name="adj1" fmla="val 5080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716033" y="934673"/>
            <a:ext cx="135554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24" name="Rectangle 23"/>
          <p:cNvSpPr/>
          <p:nvPr/>
        </p:nvSpPr>
        <p:spPr>
          <a:xfrm>
            <a:off x="7716033" y="1883442"/>
            <a:ext cx="135554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4</a:t>
            </a:r>
            <a:endParaRPr lang="el-GR" sz="2400" dirty="0"/>
          </a:p>
        </p:txBody>
      </p:sp>
      <p:sp>
        <p:nvSpPr>
          <p:cNvPr id="25" name="Rectangle 24"/>
          <p:cNvSpPr/>
          <p:nvPr/>
        </p:nvSpPr>
        <p:spPr>
          <a:xfrm>
            <a:off x="72421" y="1110366"/>
            <a:ext cx="74431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200" dirty="0"/>
              <a:t>احسب إجمالي </a:t>
            </a:r>
            <a:r>
              <a:rPr lang="ar" sz="2200" b="1" dirty="0"/>
              <a:t>مساحة الأرضية الداخلية</a:t>
            </a:r>
            <a:r>
              <a:rPr lang="ar" sz="2200" b="1" dirty="0">
                <a:solidFill>
                  <a:srgbClr val="FF0000"/>
                </a:solidFill>
              </a:rPr>
              <a:t> </a:t>
            </a:r>
            <a:r>
              <a:rPr lang="ar" sz="2200" dirty="0"/>
              <a:t>من جميع المساحات المختارة </a:t>
            </a:r>
            <a:r>
              <a:rPr lang="ar" sz="2200" b="1" dirty="0">
                <a:cs typeface="Calibri" panose="020F0502020204030204" pitchFamily="34" charset="0"/>
              </a:rPr>
              <a:t>: </a:t>
            </a:r>
            <a:r>
              <a:rPr lang="ar" sz="2200" b="1" u="sng" dirty="0">
                <a:cs typeface="Calibri" panose="020F0502020204030204" pitchFamily="34" charset="0"/>
              </a:rPr>
              <a:t>345</a:t>
            </a:r>
            <a:r>
              <a:rPr lang="ar" sz="2200" b="1" dirty="0">
                <a:cs typeface="Calibri" panose="020F0502020204030204" pitchFamily="34" charset="0"/>
              </a:rPr>
              <a:t> 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r>
              <a:rPr lang="ar" sz="2200" b="1" dirty="0"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FF4757-1767-4BD9-902D-22480B7656CB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85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تمرين</a:t>
            </a: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082BC5-D9AA-4FFF-A7BD-521ABE93E056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21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731837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88304" y="933487"/>
            <a:ext cx="8488527" cy="1459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80000"/>
              </a:lnSpc>
              <a:buNone/>
            </a:pPr>
            <a:r>
              <a:rPr lang="ar" sz="2400" dirty="0">
                <a:cs typeface="Calibri" panose="020F0502020204030204" pitchFamily="34" charset="0"/>
              </a:rPr>
              <a:t>في مبنى قائم ، أجريت قياسات تراكيز المركبات العضوية المتطايرة في فضاءين رئيسيين (S1-2).</a:t>
            </a:r>
          </a:p>
          <a:p>
            <a:pPr marL="0" indent="0">
              <a:lnSpc>
                <a:spcPct val="80000"/>
              </a:lnSpc>
              <a:buNone/>
            </a:pPr>
            <a:endParaRPr lang="en-US" sz="1200" dirty="0"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ar" sz="2400" b="1" i="1" dirty="0">
                <a:cs typeface="Calibri" panose="020F0502020204030204" pitchFamily="34" charset="0"/>
              </a:rPr>
              <a:t>البيانات المتوفرة </a:t>
            </a:r>
            <a:r>
              <a:rPr lang="ar" sz="2400" i="1" dirty="0"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40511" y="4526852"/>
            <a:ext cx="8514080" cy="1145373"/>
            <a:chOff x="340512" y="3584452"/>
            <a:chExt cx="8514080" cy="1145373"/>
          </a:xfrm>
        </p:grpSpPr>
        <p:sp>
          <p:nvSpPr>
            <p:cNvPr id="7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</a:t>
              </a:r>
              <a:r>
                <a:rPr lang="ar" sz="2200" b="1" dirty="0"/>
                <a:t>احسب تركيز المركبات العضوية المتطايرة في الهواء الداخلي</a:t>
              </a:r>
              <a:endParaRPr lang="en-GB" sz="2200" b="1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764225"/>
              </p:ext>
            </p:extLst>
          </p:nvPr>
        </p:nvGraphicFramePr>
        <p:xfrm>
          <a:off x="424012" y="2219469"/>
          <a:ext cx="3361714" cy="1651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9680433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29611258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36386550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S1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S2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7922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" dirty="0"/>
                        <a:t>مساحة الطابق (م </a:t>
                      </a:r>
                      <a:r>
                        <a:rPr lang="ar" baseline="30000" dirty="0"/>
                        <a:t>2 </a:t>
                      </a:r>
                      <a:r>
                        <a:rPr lang="ar" dirty="0"/>
                        <a:t>)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89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14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09612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dirty="0"/>
                        <a:t>TVOC </a:t>
                      </a:r>
                      <a:r>
                        <a:rPr lang="ar" i="0" dirty="0"/>
                        <a:t>( </a:t>
                      </a:r>
                      <a:r>
                        <a:rPr lang="ar" sz="1800" i="0" dirty="0" err="1">
                          <a:solidFill>
                            <a:prstClr val="black"/>
                          </a:solidFill>
                        </a:rPr>
                        <a:t>ميكروغرام </a:t>
                      </a:r>
                      <a:r>
                        <a:rPr lang="ar" sz="1800" i="0" dirty="0">
                          <a:solidFill>
                            <a:prstClr val="black"/>
                          </a:solidFill>
                        </a:rPr>
                        <a:t>/ م </a:t>
                      </a:r>
                      <a:r>
                        <a:rPr lang="ar" sz="1800" i="0" baseline="30000" dirty="0">
                          <a:solidFill>
                            <a:prstClr val="black"/>
                          </a:solidFill>
                        </a:rPr>
                        <a:t>3 </a:t>
                      </a:r>
                      <a:r>
                        <a:rPr lang="ar" sz="1800" i="1" baseline="0" dirty="0">
                          <a:solidFill>
                            <a:prstClr val="black"/>
                          </a:solidFill>
                        </a:rPr>
                        <a:t>)</a:t>
                      </a:r>
                      <a:endParaRPr lang="el-GR" sz="1800" i="1" baseline="0" dirty="0">
                        <a:solidFill>
                          <a:prstClr val="black"/>
                        </a:solidFill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32.7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31.8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78622688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463" y="1594707"/>
            <a:ext cx="4719128" cy="23168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61237" y="2291477"/>
            <a:ext cx="486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400" b="1" dirty="0">
                <a:solidFill>
                  <a:srgbClr val="FF0000"/>
                </a:solidFill>
                <a:cs typeface="Calibri" panose="020F0502020204030204" pitchFamily="34" charset="0"/>
              </a:rPr>
              <a:t>S1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4711" y="3109900"/>
            <a:ext cx="486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400" b="1" dirty="0">
                <a:solidFill>
                  <a:schemeClr val="accent6"/>
                </a:solidFill>
                <a:cs typeface="Calibri" panose="020F0502020204030204" pitchFamily="34" charset="0"/>
              </a:rPr>
              <a:t>S2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959" y="3870469"/>
            <a:ext cx="848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1000" dirty="0"/>
              <a:t>المصدر: D'Amico، A .؛ </a:t>
            </a:r>
            <a:r>
              <a:rPr lang="ar" sz="1000" dirty="0" err="1"/>
              <a:t>بيني </a:t>
            </a:r>
            <a:r>
              <a:rPr lang="ar" sz="1000" dirty="0"/>
              <a:t>، أ. </a:t>
            </a:r>
            <a:r>
              <a:rPr lang="ar" sz="1000" dirty="0" err="1"/>
              <a:t>زازيني </a:t>
            </a:r>
            <a:r>
              <a:rPr lang="ar" sz="1000" dirty="0"/>
              <a:t>، س. داليساندرو ، د. </a:t>
            </a:r>
            <a:r>
              <a:rPr lang="ar" sz="1000" dirty="0" err="1"/>
              <a:t>Leuzzi </a:t>
            </a:r>
            <a:r>
              <a:rPr lang="ar" sz="1000" dirty="0"/>
              <a:t>، G. ؛ </a:t>
            </a:r>
            <a:r>
              <a:rPr lang="ar" sz="1000" dirty="0" err="1"/>
              <a:t>Currà </a:t>
            </a:r>
            <a:r>
              <a:rPr lang="ar" sz="1000" dirty="0"/>
              <a:t>، E. نمذجة انبعاثات المركبات العضوية المتطايرة من مواد البناء من أجل تصميم بناء صحي. الاستدامة 2021 ، 13 ، 184. https://dx.doi.org/10.3390/ su13010184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8AC6E6-A233-41E2-A182-DE0CECC40395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6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63535"/>
              </p:ext>
            </p:extLst>
          </p:nvPr>
        </p:nvGraphicFramePr>
        <p:xfrm>
          <a:off x="487326" y="1504863"/>
          <a:ext cx="8169348" cy="1341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JO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د.1 . 2 – تركيز </a:t>
                      </a:r>
                      <a:r>
                        <a:rPr lang="ar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المركبات العضوية المتطايرة</a:t>
                      </a:r>
                      <a:r>
                        <a:rPr lang="ar-JO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الكلي </a:t>
                      </a:r>
                      <a:r>
                        <a:rPr lang="ar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د- جودة البيئة الداخلية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000" dirty="0"/>
                        <a:t>د -1 جودة الهواء الداخلي والتهوية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B53BEE6-9833-42B3-BCB4-8EF6B31A98A4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43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5"/>
            <a:ext cx="8418576" cy="4010012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cs typeface="Calibri" panose="020F0502020204030204" pitchFamily="34" charset="0"/>
              </a:rPr>
              <a:t>نبذة</a:t>
            </a:r>
            <a:endParaRPr lang="ar" sz="2400" b="1" u="sng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GB" sz="8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200" dirty="0">
                <a:cs typeface="Calibri" panose="020F0502020204030204" pitchFamily="34" charset="0"/>
              </a:rPr>
              <a:t>المركبات العضوية المتطايرة (VOC) تعني أي مركب من الكربون ، باستثناء أول أكسيد الكربون وثاني أكسيد الكربون وحمض الكربونيك والكربيدات المعدنية أو الكربونات وكربونات الأمونيوم ، والتي تشارك في التفاعلات الكيميائية الضوئية في الغلاف الجوي .</a:t>
            </a:r>
          </a:p>
          <a:p>
            <a:pPr marL="0" indent="0" algn="r" rtl="1">
              <a:buNone/>
            </a:pPr>
            <a:endParaRPr lang="en-GB" sz="14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200" dirty="0">
                <a:cs typeface="Calibri" panose="020F0502020204030204" pitchFamily="34" charset="0"/>
              </a:rPr>
              <a:t>المركبات العضوية المتطايرة هي المصدر الرئيسي لسوء جودة الهواء الداخلي ، والتي يمكن أن تؤثر على حياة الشخص اليومية .</a:t>
            </a:r>
          </a:p>
          <a:p>
            <a:pPr marL="0" indent="0" algn="r" rtl="1">
              <a:buNone/>
            </a:pPr>
            <a:endParaRPr lang="en-US" sz="1400" dirty="0"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200" dirty="0"/>
              <a:t>المركبات العضوية المتطايرة هي أحد الأسباب الرئيسية لمتلازمة البناء المرضي (SBS)</a:t>
            </a:r>
            <a:endParaRPr lang="en-US" sz="2200" dirty="0"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D38BCB-2383-442F-B181-0C97237766C7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85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939752"/>
              </p:ext>
            </p:extLst>
          </p:nvPr>
        </p:nvGraphicFramePr>
        <p:xfrm>
          <a:off x="429295" y="1790774"/>
          <a:ext cx="8285409" cy="194602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08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5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18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685">
                <a:tc gridSpan="3">
                  <a:txBody>
                    <a:bodyPr/>
                    <a:lstStyle/>
                    <a:p>
                      <a:pPr algn="ctr"/>
                      <a:r>
                        <a:rPr lang="ar" sz="2000" dirty="0"/>
                        <a:t>تأثيرات المركبات العضوية المتطايرة</a:t>
                      </a:r>
                      <a:endParaRPr lang="el-GR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685">
                <a:tc>
                  <a:txBody>
                    <a:bodyPr/>
                    <a:lstStyle/>
                    <a:p>
                      <a:r>
                        <a:rPr lang="ar" sz="1400" dirty="0"/>
                        <a:t>الراحة الشخصية</a:t>
                      </a:r>
                      <a:endParaRPr lang="el-G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sz="1400" dirty="0"/>
                        <a:t>تصور النظافة</a:t>
                      </a:r>
                      <a:endParaRPr lang="el-G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sz="1400" dirty="0"/>
                        <a:t>صحة</a:t>
                      </a:r>
                      <a:endParaRPr lang="el-G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986">
                <a:tc>
                  <a:txBody>
                    <a:bodyPr/>
                    <a:lstStyle/>
                    <a:p>
                      <a:r>
                        <a:rPr lang="ar" sz="1400" dirty="0"/>
                        <a:t>يمكن أن تسبب </a:t>
                      </a:r>
                      <a:r>
                        <a:rPr lang="ar-JO" sz="1400" dirty="0"/>
                        <a:t>ال</a:t>
                      </a:r>
                      <a:r>
                        <a:rPr lang="ar" sz="1400" dirty="0"/>
                        <a:t>مستويات المرتفعة</a:t>
                      </a:r>
                      <a:r>
                        <a:rPr lang="ar-JO" sz="1400" dirty="0"/>
                        <a:t> من تركيز المركبات العضوية الكلي </a:t>
                      </a:r>
                      <a:r>
                        <a:rPr lang="ar" sz="1400" dirty="0"/>
                        <a:t> الصداع والتهيج</a:t>
                      </a:r>
                      <a:r>
                        <a:rPr lang="ar-JO" sz="1400" dirty="0"/>
                        <a:t>.</a:t>
                      </a:r>
                      <a:endParaRPr lang="ar" sz="1400" dirty="0"/>
                    </a:p>
                    <a:p>
                      <a:r>
                        <a:rPr lang="ar" sz="1400" dirty="0"/>
                        <a:t>بعض الأفراد ، وخاصة الأطفال ، لديهم حساسية أكبر</a:t>
                      </a:r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sz="1400" dirty="0"/>
                        <a:t>يمكن أن يُنظر إلى الروائح الكريهة والهواء الذي لا معنى له على أنه نقص في النظافة ويجعل الناس يشعرون بعدم الارتياح</a:t>
                      </a:r>
                    </a:p>
                    <a:p>
                      <a:r>
                        <a:rPr lang="ar" sz="1400" dirty="0"/>
                        <a:t>يمكن أن يفقد الناس القدرة على إدراك الروائح إذا تعرضوا للروائح بشكل متكرر</a:t>
                      </a:r>
                      <a:endParaRPr lang="el-G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sz="1400" dirty="0"/>
                        <a:t>بعض المركبات العضوية المتطايرة هي مواد مسرطنة (مثل الفورمالديهايد)</a:t>
                      </a:r>
                    </a:p>
                    <a:p>
                      <a:r>
                        <a:rPr lang="ar" sz="1400" dirty="0"/>
                        <a:t>بعض المركبات العضوية المتطايرة عبارة عن مهيجات عند المستويات الطبيعية (مثل التولوين)</a:t>
                      </a:r>
                      <a:endParaRPr lang="el-G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29295" y="4975909"/>
            <a:ext cx="5601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100" dirty="0"/>
              <a:t>المصدر: https : //www.renesas.com/us/en/document/whp/overview-tvoc-and-indoor-air-quality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295" y="3809264"/>
            <a:ext cx="2649172" cy="17948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FC2F45-396B-45F0-AB40-CE06B1156BFF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6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3573"/>
          </a:xfrm>
        </p:spPr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 dirty="0"/>
          </a:p>
        </p:txBody>
      </p:sp>
      <p:pic>
        <p:nvPicPr>
          <p:cNvPr id="1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258231" y="1425378"/>
            <a:ext cx="4850599" cy="4543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spcBef>
                <a:spcPts val="1200"/>
              </a:spcBef>
              <a:buNone/>
            </a:pPr>
            <a:r>
              <a:rPr lang="ar" dirty="0"/>
              <a:t>وفقا للبيانات التجريبية من القياسات الميدانية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11" y="3361487"/>
            <a:ext cx="228019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6551" y="5482079"/>
            <a:ext cx="80564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000" i="1" dirty="0"/>
              <a:t>المصدر: P. </a:t>
            </a:r>
            <a:r>
              <a:rPr lang="ar" sz="1000" i="1" dirty="0" err="1"/>
              <a:t>Wargocki </a:t>
            </a:r>
            <a:r>
              <a:rPr lang="ar" sz="1000" i="1" dirty="0"/>
              <a:t>، على أفضل وجه للمؤشرات التي تحدد جودة الهواء الداخلي. ما هو النهج المعقول ؟ ، ندوة عبر الإنترنت حول IAQ - جودة الهواء الداخلي ومقاييس IAQ ، مركز تسلل الهواء والتهوية - A IVC ، 2017.</a:t>
            </a:r>
          </a:p>
          <a:p>
            <a:pPr algn="r" rtl="1"/>
            <a:r>
              <a:rPr lang="ar" sz="1000" i="1" dirty="0"/>
              <a:t>https: // www.aivc.org/sites/default/files/05_Wargocki_2017_AIVC_Workshop_Brussels.pdf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6551" y="1935746"/>
            <a:ext cx="83587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sz="2000" dirty="0"/>
              <a:t>المركبات العضوية المتطايرة الشائعة في المباني أقل من </a:t>
            </a:r>
            <a:r>
              <a:rPr lang="ar" sz="2000" b="1" dirty="0"/>
              <a:t>1 . 0 ميكروغرام / م </a:t>
            </a:r>
            <a:r>
              <a:rPr lang="ar" sz="2000" b="1" baseline="30000" dirty="0"/>
              <a:t>3</a:t>
            </a:r>
          </a:p>
          <a:p>
            <a:pPr algn="ctr" rtl="1"/>
            <a:r>
              <a:rPr lang="ar" sz="2000" dirty="0"/>
              <a:t>يجب ألا يتجاوز التركيز الأقصى </a:t>
            </a:r>
            <a:r>
              <a:rPr lang="ar" sz="2000" b="1" dirty="0"/>
              <a:t>300 مجم / م </a:t>
            </a:r>
            <a:r>
              <a:rPr lang="ar" sz="2000" b="1" baseline="30000" dirty="0"/>
              <a:t>3</a:t>
            </a:r>
          </a:p>
          <a:p>
            <a:pPr algn="ctr" rtl="1"/>
            <a:endParaRPr lang="en-US" sz="1400" dirty="0"/>
          </a:p>
          <a:p>
            <a:pPr algn="ctr" rtl="1"/>
            <a:r>
              <a:rPr lang="ar" sz="2000" dirty="0"/>
              <a:t>1 جزء في المليون = 1000 ميكروجرام لكل متر مكعب</a:t>
            </a:r>
          </a:p>
          <a:p>
            <a:pPr algn="ctr" rtl="1"/>
            <a:endParaRPr lang="en-US" sz="1200" dirty="0"/>
          </a:p>
          <a:p>
            <a:pPr algn="ctr" rtl="1"/>
            <a:r>
              <a:rPr lang="ar" sz="2000" dirty="0"/>
              <a:t>أقصى تركيز لفئات مختلفة:</a:t>
            </a:r>
          </a:p>
          <a:p>
            <a:pPr algn="ctr" rtl="1"/>
            <a:r>
              <a:rPr lang="ar" sz="2000" dirty="0"/>
              <a:t>100 ملغ / م </a:t>
            </a:r>
            <a:r>
              <a:rPr lang="ar" sz="2000" baseline="30000" dirty="0"/>
              <a:t>3</a:t>
            </a:r>
            <a:r>
              <a:rPr lang="ar" sz="2000" dirty="0"/>
              <a:t> للألكانات _</a:t>
            </a:r>
          </a:p>
          <a:p>
            <a:pPr algn="ctr" rtl="1"/>
            <a:r>
              <a:rPr lang="ar" sz="2000" dirty="0"/>
              <a:t>50 مجم / م </a:t>
            </a:r>
            <a:r>
              <a:rPr lang="ar" sz="2000" baseline="30000" dirty="0"/>
              <a:t>3</a:t>
            </a:r>
            <a:r>
              <a:rPr lang="ar" sz="2000" dirty="0"/>
              <a:t> للعطريات _</a:t>
            </a:r>
          </a:p>
          <a:p>
            <a:pPr algn="ctr" rtl="1"/>
            <a:r>
              <a:rPr lang="ar" sz="2000" dirty="0"/>
              <a:t>30 مجم / م </a:t>
            </a:r>
            <a:r>
              <a:rPr lang="ar" sz="2000" baseline="30000" dirty="0"/>
              <a:t>3</a:t>
            </a:r>
            <a:r>
              <a:rPr lang="ar" sz="2000" dirty="0"/>
              <a:t> من أجل Terpene</a:t>
            </a:r>
          </a:p>
          <a:p>
            <a:pPr algn="ctr" rtl="1"/>
            <a:r>
              <a:rPr lang="ar" sz="2000" dirty="0" err="1"/>
              <a:t>ملغ </a:t>
            </a:r>
            <a:endParaRPr lang="en-US" sz="2000" dirty="0"/>
          </a:p>
          <a:p>
            <a:pPr algn="ctr" rtl="1"/>
            <a:r>
              <a:rPr lang="ar" sz="2000" dirty="0"/>
              <a:t>30 مجم / م </a:t>
            </a:r>
            <a:r>
              <a:rPr lang="ar" sz="2000" baseline="30000" dirty="0"/>
              <a:t>3</a:t>
            </a:r>
            <a:r>
              <a:rPr lang="ar" sz="2000" dirty="0"/>
              <a:t> للهالوكربونات</a:t>
            </a:r>
          </a:p>
          <a:p>
            <a:pPr algn="ctr" rtl="1"/>
            <a:r>
              <a:rPr lang="ar" sz="2000" dirty="0"/>
              <a:t>50 مجم / م </a:t>
            </a:r>
            <a:r>
              <a:rPr lang="ar" sz="2000" baseline="30000" dirty="0"/>
              <a:t>3</a:t>
            </a:r>
            <a:r>
              <a:rPr lang="ar" sz="2000" dirty="0"/>
              <a:t> للكربوكسيل </a:t>
            </a:r>
            <a:r>
              <a:rPr lang="ar" sz="2000" dirty="0" err="1"/>
              <a:t>_</a:t>
            </a:r>
            <a:endParaRPr lang="en-US" sz="20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39" y="16028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785423" y="928383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  </a:t>
            </a:r>
            <a:endParaRPr lang="en-GB" sz="2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32" y="2646553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99E5B06-734F-4AA6-93D4-874987BDCECF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61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5089843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45745"/>
          </a:xfrm>
        </p:spPr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ella 9">
            <a:extLst>
              <a:ext uri="{FF2B5EF4-FFF2-40B4-BE49-F238E27FC236}">
                <a16:creationId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404800"/>
              </p:ext>
            </p:extLst>
          </p:nvPr>
        </p:nvGraphicFramePr>
        <p:xfrm>
          <a:off x="457200" y="1827666"/>
          <a:ext cx="8182272" cy="1828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1701186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1616926">
                  <a:extLst>
                    <a:ext uri="{9D8B030D-6E8A-4147-A177-3AD203B41FA5}">
                      <a16:colId xmlns:a16="http://schemas.microsoft.com/office/drawing/2014/main" val="2093439941"/>
                    </a:ext>
                  </a:extLst>
                </a:gridCol>
                <a:gridCol w="212785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24454">
                <a:tc>
                  <a:txBody>
                    <a:bodyPr/>
                    <a:lstStyle/>
                    <a:p>
                      <a:r>
                        <a:rPr lang="ar" noProof="0" dirty="0"/>
                        <a:t>وصف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noProof="0" dirty="0"/>
                        <a:t>وحدة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مرحلة المشروع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مصدر البيانات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447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" sz="1800" dirty="0">
                          <a:effectLst/>
                        </a:rPr>
                        <a:t>تركيز المركبات العضوية المتطايرة في الهواء الداخلي</a:t>
                      </a:r>
                      <a:endParaRPr lang="fr-FR" sz="1800" dirty="0">
                        <a:effectLst/>
                        <a:latin typeface="Georgia"/>
                        <a:ea typeface="Georgia"/>
                        <a:cs typeface="Georgi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kern="1200" noProof="0" dirty="0">
                        <a:effectLst/>
                      </a:endParaRPr>
                    </a:p>
                    <a:p>
                      <a:pPr indent="6985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" sz="1800" dirty="0" err="1">
                          <a:effectLst/>
                        </a:rPr>
                        <a:t>ميكروغرام </a:t>
                      </a:r>
                      <a:r>
                        <a:rPr lang="ar" sz="1800" dirty="0">
                          <a:effectLst/>
                        </a:rPr>
                        <a:t>/ م </a:t>
                      </a:r>
                      <a:r>
                        <a:rPr lang="ar" sz="1800" baseline="30000" dirty="0">
                          <a:effectLst/>
                        </a:rPr>
                        <a:t>3</a:t>
                      </a:r>
                      <a:endParaRPr lang="fr-FR" sz="1800" dirty="0">
                        <a:effectLst/>
                        <a:latin typeface="Georgia"/>
                        <a:ea typeface="Georgia"/>
                        <a:cs typeface="Georgi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" noProof="0" dirty="0"/>
                        <a:t>تصميم</a:t>
                      </a:r>
                    </a:p>
                    <a:p>
                      <a:r>
                        <a:rPr lang="ar" noProof="0" dirty="0"/>
                        <a:t>____________</a:t>
                      </a:r>
                    </a:p>
                    <a:p>
                      <a:endParaRPr lang="en-US" noProof="0" dirty="0"/>
                    </a:p>
                    <a:p>
                      <a:r>
                        <a:rPr lang="ar-JO" u="none" noProof="0" dirty="0"/>
                        <a:t>الاستخدام</a:t>
                      </a:r>
                      <a:endParaRPr lang="en-US" u="none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" sz="1800" dirty="0">
                          <a:effectLst/>
                        </a:rPr>
                        <a:t>لا ينطبق </a:t>
                      </a:r>
                      <a:r>
                        <a:rPr lang="ar" noProof="0" dirty="0"/>
                        <a:t>____________</a:t>
                      </a:r>
                    </a:p>
                    <a:p>
                      <a:endParaRPr lang="en-US" noProof="0" dirty="0"/>
                    </a:p>
                    <a:p>
                      <a:r>
                        <a:rPr lang="ar" sz="1800" dirty="0">
                          <a:effectLst/>
                        </a:rPr>
                        <a:t>قياسات</a:t>
                      </a:r>
                      <a:endParaRPr lang="en-US" u="sng" strike="noStrike" noProof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4779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5712" y="4147797"/>
            <a:ext cx="7803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000" dirty="0"/>
              <a:t>المؤشر قابل للتطبيق فقط في مرحلة ما بعد الانتهاء من المبنى ، قبل الا</a:t>
            </a:r>
            <a:r>
              <a:rPr lang="ar-JO" sz="2000" dirty="0"/>
              <a:t>ستحدام</a:t>
            </a:r>
            <a:endParaRPr lang="ar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B7A9DD-31B4-457E-9CB7-B270C0116A60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50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 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 rtl="1">
              <a:buNone/>
            </a:pPr>
            <a:r>
              <a:rPr lang="ar" sz="2400" dirty="0"/>
              <a:t>تسهيل تقييم جودة الهواء الداخلي.</a:t>
            </a:r>
            <a:endParaRPr lang="it-IT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ndoor air quality Air pollution Air Purifiers Dust Computer Icons, fresh  air, angle, text, logo png | PNGWi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354" y="3146025"/>
            <a:ext cx="3523291" cy="196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17A43C7-D7A1-4AED-8A98-574B30D73669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16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12170" y="1049821"/>
            <a:ext cx="8719659" cy="4630649"/>
          </a:xfrm>
        </p:spPr>
        <p:txBody>
          <a:bodyPr>
            <a:normAutofit fontScale="92500" lnSpcReduction="10000"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وصف</a:t>
            </a:r>
            <a:endParaRPr lang="en-US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300" b="1" u="sng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يقيس هذا المؤشر أحد أهم المخاطر المحتملة على صحة الإنسان والتي يمكن أن تؤثر على الهواء الداخلي ، وهو إجمالي المركبات العضوية المتطايرة (TVOC).</a:t>
            </a:r>
            <a:r>
              <a:rPr lang="ar" sz="2400" dirty="0">
                <a:latin typeface="Calibri" panose="020F050202020403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endParaRPr lang="en-US" sz="1300" dirty="0">
              <a:latin typeface="Calibri" panose="020F0502020204030204" pitchFamily="34" charset="0"/>
            </a:endParaRP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في مبنى حديث ومحكم الهواء ، قد تنشأ أهم مصادر الانبعاثات المباشرة المتعلقة بمواد ومنتجات البناء ومواد تشطيب المباني الأخرى من:</a:t>
            </a: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- الدهانات والورنيشات ،</a:t>
            </a: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- المفروشات النسيجية ،</a:t>
            </a: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- اغطية الارضية،</a:t>
            </a: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- المواد اللاصقة ومانعات التسرب المرتبطة بها ، و</a:t>
            </a:r>
          </a:p>
          <a:p>
            <a:pPr marL="0" indent="0" algn="r" rtl="1">
              <a:buNone/>
            </a:pPr>
            <a:r>
              <a:rPr lang="ar" sz="2600" dirty="0">
                <a:latin typeface="Calibri" panose="020F0502020204030204" pitchFamily="34" charset="0"/>
              </a:rPr>
              <a:t>- مواد التشطيب التي تحتوي على ألواح حبيبية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C89AD4-36B6-4FB4-ADDD-FA8FCDF90F42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45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837385"/>
            <a:ext cx="8730810" cy="4392540"/>
          </a:xfrm>
        </p:spPr>
        <p:txBody>
          <a:bodyPr>
            <a:no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</a:p>
          <a:p>
            <a:pPr marL="0" indent="0" algn="r" rtl="1">
              <a:buNone/>
            </a:pPr>
            <a:endParaRPr lang="en-US" sz="600" b="1" u="sng" dirty="0">
              <a:latin typeface="Calibri" panose="020F0502020204030204" pitchFamily="34" charset="0"/>
            </a:endParaRPr>
          </a:p>
          <a:p>
            <a:pPr marL="0" indent="0" algn="r" rtl="1">
              <a:spcBef>
                <a:spcPts val="0"/>
              </a:spcBef>
              <a:buNone/>
            </a:pPr>
            <a:endParaRPr lang="en-US" sz="2400" dirty="0"/>
          </a:p>
          <a:p>
            <a:pPr marL="0" indent="0" algn="r" rtl="1">
              <a:spcBef>
                <a:spcPts val="0"/>
              </a:spcBef>
              <a:buNone/>
            </a:pPr>
            <a:r>
              <a:rPr lang="ar" sz="2400" dirty="0"/>
              <a:t>الحدود هي المبنى . </a:t>
            </a:r>
            <a:endParaRPr lang="en-US" sz="2400" dirty="0"/>
          </a:p>
          <a:p>
            <a:pPr marL="0" indent="0" algn="r" rtl="1">
              <a:spcBef>
                <a:spcPts val="0"/>
              </a:spcBef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pPr marL="0" indent="0" algn="r" rtl="1">
              <a:spcBef>
                <a:spcPts val="0"/>
              </a:spcBef>
              <a:buNone/>
            </a:pPr>
            <a:endParaRPr lang="en-US" sz="1000" dirty="0"/>
          </a:p>
          <a:p>
            <a:pPr marL="0" indent="0" algn="r" rtl="1">
              <a:buNone/>
            </a:pPr>
            <a:r>
              <a:rPr lang="ar" sz="2400" dirty="0"/>
              <a:t>قد تختلف الأدوات التي سيتم استخدامها للقياس فيما يتعلق بالملوثات الضرورية لتقييم ، في معظم الحالات ، يتم استخدام كاشفات المركبات العضوية المتطايرة ، الموجودة على حامل ثلاثي القوائم على ارتفاع 1.5 متر .</a:t>
            </a:r>
          </a:p>
          <a:p>
            <a:pPr marL="0" indent="0" algn="r" rtl="1">
              <a:buNone/>
            </a:pPr>
            <a:endParaRPr lang="en-GB" sz="2400" dirty="0"/>
          </a:p>
          <a:p>
            <a:pPr marL="0" indent="0" algn="r" rtl="1">
              <a:buNone/>
            </a:pPr>
            <a:r>
              <a:rPr lang="ar" sz="2400" dirty="0"/>
              <a:t>يوصى بإجراء القياس لفترة كافية لتحديد اتجاه مستوى تركيز المركبات العضوية المتطايرة (لا تقل عن أسبوع).</a:t>
            </a:r>
            <a:endParaRPr lang="en-US" sz="2400" dirty="0"/>
          </a:p>
          <a:p>
            <a:pPr marL="0" indent="0" algn="r" rtl="1">
              <a:spcBef>
                <a:spcPts val="0"/>
              </a:spcBef>
              <a:buNone/>
            </a:pPr>
            <a:endParaRPr lang="en-GB" sz="2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sz="2800" dirty="0"/>
              <a:t>د.1 . 2 – تركيز </a:t>
            </a:r>
            <a:r>
              <a:rPr lang="ar" sz="2800" dirty="0">
                <a:cs typeface="Calibri" panose="020F0502020204030204" pitchFamily="34" charset="0"/>
              </a:rPr>
              <a:t>المركبات العضوية المتطايرة</a:t>
            </a:r>
            <a:r>
              <a:rPr lang="ar-JO" sz="2800" dirty="0">
                <a:cs typeface="Calibri" panose="020F0502020204030204" pitchFamily="34" charset="0"/>
              </a:rPr>
              <a:t> الكلي </a:t>
            </a:r>
            <a:endParaRPr lang="it-IT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C366D70-3FDD-4CBD-BAA3-45FE9EDA5C8C}"/>
              </a:ext>
            </a:extLst>
          </p:cNvPr>
          <p:cNvSpPr/>
          <p:nvPr/>
        </p:nvSpPr>
        <p:spPr>
          <a:xfrm>
            <a:off x="2279737" y="5922848"/>
            <a:ext cx="1766170" cy="613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9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8B103E-F6BF-4CD3-9A77-704BDAC9DE90}">
  <ds:schemaRefs>
    <ds:schemaRef ds:uri="http://schemas.openxmlformats.org/package/2006/metadata/core-properties"/>
    <ds:schemaRef ds:uri="7703844f-ab03-448f-aed1-f35d29f3bcba"/>
    <ds:schemaRef ds:uri="http://purl.org/dc/elements/1.1/"/>
    <ds:schemaRef ds:uri="http://purl.org/dc/terms/"/>
    <ds:schemaRef ds:uri="019ad8dd-0490-40d8-9346-bcbaec298f68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85F328E-9951-4A93-99A2-18082F9D2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A08229-BCA0-4492-95EE-723E5207FA85}"/>
</file>

<file path=docProps/app.xml><?xml version="1.0" encoding="utf-8"?>
<Properties xmlns="http://schemas.openxmlformats.org/officeDocument/2006/extended-properties" xmlns:vt="http://schemas.openxmlformats.org/officeDocument/2006/docPropsVTypes">
  <TotalTime>17749</TotalTime>
  <Words>1476</Words>
  <Application>Microsoft Office PowerPoint</Application>
  <PresentationFormat>On-screen Show (4:3)</PresentationFormat>
  <Paragraphs>207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Cambria Math</vt:lpstr>
      <vt:lpstr>Georgia</vt:lpstr>
      <vt:lpstr>Times New Roman</vt:lpstr>
      <vt:lpstr>Larissa</vt:lpstr>
      <vt:lpstr>PowerPoint Presentation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</vt:lpstr>
      <vt:lpstr>د.1 . 2 – تركيز المركبات العضوية المتطايرة الكلي  </vt:lpstr>
      <vt:lpstr>د.1 . 2 – تركيز المركبات العضوية المتطايرة الكلي </vt:lpstr>
      <vt:lpstr>د.1 . 2 – تركيز المركبات العضوية المتطايرة الكلي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327</cp:revision>
  <dcterms:created xsi:type="dcterms:W3CDTF">2017-01-09T10:20:00Z</dcterms:created>
  <dcterms:modified xsi:type="dcterms:W3CDTF">2023-04-06T22:30:29Z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